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tx" ContentType="application/vnd.openxmlformats-officedocument.wordprocessingml.templat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8"/>
  </p:notesMasterIdLst>
  <p:sldIdLst>
    <p:sldId id="256" r:id="rId2"/>
    <p:sldId id="268" r:id="rId3"/>
    <p:sldId id="269" r:id="rId4"/>
    <p:sldId id="270" r:id="rId5"/>
    <p:sldId id="288" r:id="rId6"/>
    <p:sldId id="257" r:id="rId7"/>
    <p:sldId id="258" r:id="rId8"/>
    <p:sldId id="271" r:id="rId9"/>
    <p:sldId id="294" r:id="rId10"/>
    <p:sldId id="289" r:id="rId11"/>
    <p:sldId id="293" r:id="rId12"/>
    <p:sldId id="295" r:id="rId13"/>
    <p:sldId id="296" r:id="rId14"/>
    <p:sldId id="300" r:id="rId15"/>
    <p:sldId id="299" r:id="rId16"/>
    <p:sldId id="264" r:id="rId17"/>
    <p:sldId id="302" r:id="rId18"/>
    <p:sldId id="303" r:id="rId19"/>
    <p:sldId id="304" r:id="rId20"/>
    <p:sldId id="305" r:id="rId21"/>
    <p:sldId id="263" r:id="rId22"/>
    <p:sldId id="267" r:id="rId23"/>
    <p:sldId id="273" r:id="rId24"/>
    <p:sldId id="274" r:id="rId25"/>
    <p:sldId id="275" r:id="rId26"/>
    <p:sldId id="30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FF9"/>
    <a:srgbClr val="0B024A"/>
    <a:srgbClr val="288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8118" autoAdjust="0"/>
  </p:normalViewPr>
  <p:slideViewPr>
    <p:cSldViewPr>
      <p:cViewPr varScale="1">
        <p:scale>
          <a:sx n="72" d="100"/>
          <a:sy n="72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0C7DC-8D0D-450F-A632-97B0BBFB2C43}" type="datetimeFigureOut">
              <a:rPr lang="it-IT" smtClean="0"/>
              <a:pPr/>
              <a:t>13/01/2017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31E6-B74F-4FF7-8FB2-BF9E399217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46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4857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1/13/2017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1/13/2017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030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1/13/2017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2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1/13/2017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223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1/13/2017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29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9316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1/13/2017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1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8288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393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269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5866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00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980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1157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930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1/13/2017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1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5.wmf"/><Relationship Id="rId4" Type="http://schemas.openxmlformats.org/officeDocument/2006/relationships/package" Target="../embeddings/Modello_di_Microsoft_Word1.dot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ttps://encrypted-tbn3.gstatic.com/images?q=tbn:ANd9GcQ1-vJAB3JgLaMxE-8mjnTPw8y9aPNGODF6tC30Rm16YXtWX2p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1584175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2123728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ISTITUTO COMPRENSIVO STATALE DD1</a:t>
            </a:r>
          </a:p>
          <a:p>
            <a:pPr algn="ctr"/>
            <a: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“CAVOUR</a:t>
            </a:r>
            <a:r>
              <a:rPr lang="it-IT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endParaRPr lang="it-IT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63688" y="2780928"/>
            <a:ext cx="691277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 smtClean="0">
                <a:solidFill>
                  <a:srgbClr val="288C40"/>
                </a:solidFill>
                <a:latin typeface="Times New Roman" pitchFamily="18" charset="0"/>
                <a:cs typeface="Times New Roman" pitchFamily="18" charset="0"/>
              </a:rPr>
              <a:t>PRESENTAZIONE </a:t>
            </a:r>
          </a:p>
          <a:p>
            <a:pPr algn="ctr"/>
            <a:r>
              <a:rPr lang="it-IT" sz="5400" b="1" dirty="0" smtClean="0">
                <a:solidFill>
                  <a:srgbClr val="288C4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it-IT" sz="5400" b="1" dirty="0">
              <a:solidFill>
                <a:srgbClr val="288C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4000" b="1" dirty="0" smtClean="0">
                <a:solidFill>
                  <a:srgbClr val="288C40"/>
                </a:solidFill>
                <a:latin typeface="Times New Roman" pitchFamily="18" charset="0"/>
                <a:cs typeface="Times New Roman" pitchFamily="18" charset="0"/>
              </a:rPr>
              <a:t> A.S. 2016/2017</a:t>
            </a:r>
            <a:endParaRPr lang="it-IT" sz="4000" b="1" dirty="0">
              <a:solidFill>
                <a:srgbClr val="288C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Risultati immagini per immagini pto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31236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553274"/>
            <a:ext cx="2448272" cy="16561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40766" y="1099504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 </a:t>
            </a:r>
            <a:endParaRPr lang="it-IT" dirty="0"/>
          </a:p>
          <a:p>
            <a:endParaRPr lang="it-IT" dirty="0"/>
          </a:p>
        </p:txBody>
      </p:sp>
      <p:pic>
        <p:nvPicPr>
          <p:cNvPr id="31746" name="Picture 2" descr="Risultati immagini per I NOSTRI PROGET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63367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Risultati immagini per I NOSTRI PROGET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40934"/>
            <a:ext cx="6336704" cy="12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448141"/>
              </p:ext>
            </p:extLst>
          </p:nvPr>
        </p:nvGraphicFramePr>
        <p:xfrm>
          <a:off x="1403648" y="960029"/>
          <a:ext cx="7561262" cy="5760397"/>
        </p:xfrm>
        <a:graphic>
          <a:graphicData uri="http://schemas.openxmlformats.org/drawingml/2006/table">
            <a:tbl>
              <a:tblPr/>
              <a:tblGrid>
                <a:gridCol w="5670549"/>
                <a:gridCol w="1890713"/>
              </a:tblGrid>
              <a:tr h="45212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TITOLO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DESTINATARI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0744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PROGETTO ACCOGLIENZA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Alunni di tutto l’Istituto Comprensivo</a:t>
                      </a:r>
                      <a:endParaRPr kumimoji="0" lang="it-IT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</a:tr>
              <a:tr h="936416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LEGAL…MENTE UNITI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EDUCAZIONE ALLA LEGALITÀ                     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Alunni di tutto l’Istituto Comprensivo</a:t>
                      </a:r>
                      <a:endParaRPr kumimoji="0" lang="it-IT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</a:tr>
              <a:tr h="9364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ALI…MENTI… IN ARMONIA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MOVIMENTO                                                                       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Alunni di tutto l’Istituto Comprensivo</a:t>
                      </a:r>
                      <a:endParaRPr kumimoji="0" lang="it-IT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</a:tr>
              <a:tr h="106002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ALIMENTAZIONE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“COMPORTAMENTO SANO &amp; CORRETTO”               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Alunni delle classi 2^ 3^ e 4^ della scuola Primaria</a:t>
                      </a:r>
                      <a:endParaRPr kumimoji="0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</a:tr>
              <a:tr h="1267971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PROGETTO: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“MARCIANISE UNA CITTA’                                       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TUTTA DA SCOPRIRE”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Alunni di tutto l’Istituto Comprensivo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</a:tr>
            </a:tbl>
          </a:graphicData>
        </a:graphic>
      </p:graphicFrame>
      <p:pic>
        <p:nvPicPr>
          <p:cNvPr id="5" name="Immagine 4" descr="Immagine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57" y="1484784"/>
            <a:ext cx="1845375" cy="93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2859" y="2492896"/>
            <a:ext cx="1827374" cy="82778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7540"/>
            <a:ext cx="1800199" cy="92957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57" y="4437112"/>
            <a:ext cx="1845376" cy="89578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8" descr="Descrizione: http://www.eventicampania.com/photo/marciani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17232"/>
            <a:ext cx="2160240" cy="108288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3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081135"/>
              </p:ext>
            </p:extLst>
          </p:nvPr>
        </p:nvGraphicFramePr>
        <p:xfrm>
          <a:off x="1403648" y="980727"/>
          <a:ext cx="7128792" cy="5481339"/>
        </p:xfrm>
        <a:graphic>
          <a:graphicData uri="http://schemas.openxmlformats.org/drawingml/2006/table">
            <a:tbl>
              <a:tblPr/>
              <a:tblGrid>
                <a:gridCol w="4905370"/>
                <a:gridCol w="2223422"/>
              </a:tblGrid>
              <a:tr h="5973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TITOLO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DESTINATARI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28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PROGETTO «ORTO IN CAMPANIA</a:t>
                      </a: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kumimoji="0" lang="it-IT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Alunni della Scuola Primaria e Secondaria di 1° grado</a:t>
                      </a:r>
                      <a:endParaRPr kumimoji="0" lang="it-IT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</a:tr>
              <a:tr h="7228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PROGETTO CONTINUITA’/ORIENTAMENTO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Alunni di tutto l’Istituto Comprensivo</a:t>
                      </a:r>
                      <a:endParaRPr kumimoji="0" lang="it-IT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</a:tr>
              <a:tr h="115409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PROGETTO</a:t>
                      </a: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“Gioco sport”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PROGETTO «Sport di Classe»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PROGETTO «Olimpiadi Città di Marcianise»   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Alunni scuola Primaria e scuola Secondaria di 1° grado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</a:tr>
              <a:tr h="85919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PROGETTO:“INTEGRAZIONE –INCLUSIONE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ALUNNI</a:t>
                      </a: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D.A.- BES - DSA” 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Alunni di tutto l’Istituto Comprensivo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</a:tr>
              <a:tr h="71047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PROGETTO MUSICA:  CORO E BANDA D’ISTITUTO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Alunni della scuola Secondaria di 1° grado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</a:tr>
              <a:tr h="66919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SEMEP UNESCO CULTURA E AMBIENTE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Alunni della scuola Secondaria di 1° grado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</a:tr>
            </a:tbl>
          </a:graphicData>
        </a:graphic>
      </p:graphicFrame>
      <p:pic>
        <p:nvPicPr>
          <p:cNvPr id="121884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75" y="1633778"/>
            <a:ext cx="938536" cy="64536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85" name="Immagine 3" descr="http://t2.gstatic.com/images?q=tbn:ANd9GcQO7yjhUh82D_Kiul7sgzDRSBCDbCdZCqJzIk0WwI8tiNafN9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75" y="2345850"/>
            <a:ext cx="943038" cy="67904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86" name="Immagine 4" descr="Descrizione: http://www.cancelloedarnonenews.com/wp-content/uploads/2011/01/Coni-Comitato-provinciale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18415"/>
            <a:ext cx="1195955" cy="88664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87" name="Immagine 5" descr="http://2.bp.blogspot.com/_QlElYtaljMs/S-6-HlgPkwI/AAAAAAAAAeg/T0JIn9jRUVo/s320/26718_10150150311575257_196939390256_11280540_195416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96" y="4321253"/>
            <a:ext cx="1269017" cy="82599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88" name="Immagine 6" descr="http://us.123rf.com/400wm/400/400/rahultiwari3190/rahultiwari31901011/rahultiwari3190101100853/8238534-musica-astratta-altoparlanti-sfondo-utilizzato-del-progetto-di-music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88" y="5147251"/>
            <a:ext cx="1092044" cy="7639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89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11239"/>
            <a:ext cx="1541808" cy="64451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18415"/>
            <a:ext cx="1371600" cy="81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7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ttangolo 1"/>
          <p:cNvSpPr>
            <a:spLocks noChangeArrowheads="1"/>
          </p:cNvSpPr>
          <p:nvPr/>
        </p:nvSpPr>
        <p:spPr bwMode="auto">
          <a:xfrm>
            <a:off x="1835696" y="338999"/>
            <a:ext cx="6228359" cy="101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it-IT" altLang="it-IT" sz="1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PROGETTI  EXTRACURRICOLARI  SCUOLA </a:t>
            </a:r>
            <a:endParaRPr lang="it-IT" altLang="it-IT" sz="16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it-IT" altLang="it-IT" sz="1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SECONDARIA </a:t>
            </a:r>
            <a:r>
              <a:rPr lang="it-IT" altLang="it-IT" sz="1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1° GRADO</a:t>
            </a:r>
            <a:endParaRPr lang="it-IT" altLang="it-IT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altLang="it-IT" sz="1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A.S. </a:t>
            </a:r>
            <a:r>
              <a:rPr lang="it-IT" altLang="it-IT" sz="1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2016/2017</a:t>
            </a:r>
            <a:endParaRPr lang="it-IT" altLang="it-IT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967334"/>
              </p:ext>
            </p:extLst>
          </p:nvPr>
        </p:nvGraphicFramePr>
        <p:xfrm>
          <a:off x="1331640" y="1281434"/>
          <a:ext cx="7416824" cy="545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7"/>
                <a:gridCol w="1872207"/>
              </a:tblGrid>
              <a:tr h="442634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TITOLO</a:t>
                      </a:r>
                      <a:endPara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DESTINATARI</a:t>
                      </a:r>
                      <a:endPara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2" marB="34292"/>
                </a:tc>
              </a:tr>
              <a:tr h="60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 MENTIS”</a:t>
                      </a:r>
                      <a:endParaRPr lang="it-IT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400" dirty="0"/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Alunni classi terze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2" marB="34292"/>
                </a:tc>
              </a:tr>
              <a:tr h="88111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“POTENZIAMENTO  DELLA LINGUA INGLESE”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400" dirty="0"/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Alunni classi prime, seconde, terze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2" marB="34292"/>
                </a:tc>
              </a:tr>
              <a:tr h="892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POTENZIAMENTO DELLA LINGUA FRANCESE-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Certificazione finale </a:t>
                      </a:r>
                      <a:r>
                        <a:rPr lang="it-IT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Delf</a:t>
                      </a:r>
                      <a:endParaRPr lang="it-IT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400" dirty="0"/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Alunni classi prime, seconde, terze</a:t>
                      </a:r>
                      <a:endParaRPr kumimoji="0" lang="it-I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it-IT" sz="1400" dirty="0"/>
                    </a:p>
                  </a:txBody>
                  <a:tcPr marL="68580" marR="68580" marT="34292" marB="34292"/>
                </a:tc>
              </a:tr>
              <a:tr h="881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ALFABETIZZAZIONE E POTENZIAMENTO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DELLA</a:t>
                      </a:r>
                      <a:r>
                        <a:rPr lang="it-IT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LINGUA SPAGNOLA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Certificazione finale </a:t>
                      </a:r>
                      <a:endParaRPr lang="it-IT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Alunni classi seconde e terze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2" marB="34292"/>
                </a:tc>
              </a:tr>
              <a:tr h="1111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“PROGETTO DI ATTIVITA’ </a:t>
                      </a:r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MOTORIA</a:t>
                      </a:r>
                      <a:r>
                        <a:rPr lang="it-IT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 </a:t>
                      </a:r>
                      <a:r>
                        <a:rPr lang="it-IT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VOLLEY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RE..ESTATE CON </a:t>
                      </a:r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u="sng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ESTIVO</a:t>
                      </a:r>
                      <a:endParaRPr lang="it-IT" sz="1400" b="1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Alunni scuola primaria e alunni classi prime, seconde scuola secondaria</a:t>
                      </a:r>
                    </a:p>
                    <a:p>
                      <a:endParaRPr lang="it-IT" sz="1400" dirty="0"/>
                    </a:p>
                  </a:txBody>
                  <a:tcPr marL="68580" marR="68580" marT="34292" marB="34292"/>
                </a:tc>
              </a:tr>
              <a:tr h="355395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80" marR="68580" marT="34292" marB="34292"/>
                </a:tc>
              </a:tr>
            </a:tbl>
          </a:graphicData>
        </a:graphic>
      </p:graphicFrame>
      <p:pic>
        <p:nvPicPr>
          <p:cNvPr id="122909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32" y="1747149"/>
            <a:ext cx="1055192" cy="67958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0" name="Immagine 4" descr="http://www.ictramonti.gov.it/area_manifestazioni/2013_14/aprile/progetto_lingue/image/inglese-scuola_studentiingles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32" y="2451942"/>
            <a:ext cx="1055192" cy="75201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1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32" y="3192716"/>
            <a:ext cx="1055192" cy="82682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2" name="Immagine 7" descr="http://www.clickworld.it/immagini/cherry/BandieraSpagn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32" y="4211948"/>
            <a:ext cx="1055192" cy="72900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3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0032" y="5301208"/>
            <a:ext cx="1728192" cy="93610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128266"/>
              </p:ext>
            </p:extLst>
          </p:nvPr>
        </p:nvGraphicFramePr>
        <p:xfrm>
          <a:off x="1331640" y="1052734"/>
          <a:ext cx="7704856" cy="554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9656"/>
                <a:gridCol w="2515200"/>
              </a:tblGrid>
              <a:tr h="80150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TITOLO</a:t>
                      </a:r>
                      <a:endPara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34287" marB="34287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DESTINATARI</a:t>
                      </a:r>
                      <a:endPara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34287" marB="34287"/>
                </a:tc>
              </a:tr>
              <a:tr h="1581039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LABORM@AT (recupero matematica)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STRATEGIE INVALSI</a:t>
                      </a:r>
                    </a:p>
                    <a:p>
                      <a:endParaRPr lang="it-IT" sz="1400" dirty="0"/>
                    </a:p>
                  </a:txBody>
                  <a:tcPr marL="68575" marR="68575" marT="34287" marB="3428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Alunni delle classi prime, seconde e terze  di scuola secondaria</a:t>
                      </a:r>
                    </a:p>
                    <a:p>
                      <a:endParaRPr lang="it-IT" sz="1400" dirty="0"/>
                    </a:p>
                  </a:txBody>
                  <a:tcPr marL="68575" marR="68575" marT="34287" marB="34287"/>
                </a:tc>
              </a:tr>
              <a:tr h="15810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PROGETTO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“CHIAMATA ALLE ARTI”</a:t>
                      </a:r>
                      <a:endParaRPr kumimoji="0" lang="it-IT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400" dirty="0"/>
                    </a:p>
                  </a:txBody>
                  <a:tcPr marL="68575" marR="68575" marT="34287" marB="3428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Alunni delle classi prime, seconde e terze  di scuola secondaria</a:t>
                      </a:r>
                      <a:endParaRPr kumimoji="0" lang="it-I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it-IT" sz="1400" dirty="0"/>
                    </a:p>
                  </a:txBody>
                  <a:tcPr marL="68575" marR="68575" marT="34287" marB="34287"/>
                </a:tc>
              </a:tr>
              <a:tr h="1581039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MAJORETTES e </a:t>
                      </a:r>
                      <a:r>
                        <a:rPr lang="it-I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SBANDIERATORI</a:t>
                      </a:r>
                    </a:p>
                    <a:p>
                      <a:endParaRPr lang="it-IT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GINNASTICA RITMICO-SPORTIVA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34287" marB="3428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Alunni delle classi prime, seconde e terze  di scuola secondaria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ALUNNI SCUOLA PRIMARIA</a:t>
                      </a:r>
                    </a:p>
                    <a:p>
                      <a:endParaRPr lang="it-IT" sz="1400" dirty="0"/>
                    </a:p>
                  </a:txBody>
                  <a:tcPr marL="68575" marR="68575" marT="34287" marB="34287"/>
                </a:tc>
              </a:tr>
            </a:tbl>
          </a:graphicData>
        </a:graphic>
      </p:graphicFrame>
      <p:pic>
        <p:nvPicPr>
          <p:cNvPr id="123923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54" y="1844824"/>
            <a:ext cx="1290870" cy="93610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24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1591745" cy="122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25" name="Picture 2" descr="http://i.ytimg.com/vi/8XkEG4WnUU0/hq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037222"/>
            <a:ext cx="1669707" cy="127209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844824"/>
            <a:ext cx="16108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5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05510"/>
              </p:ext>
            </p:extLst>
          </p:nvPr>
        </p:nvGraphicFramePr>
        <p:xfrm>
          <a:off x="1259632" y="1158509"/>
          <a:ext cx="7632848" cy="5549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810"/>
                <a:gridCol w="1890038"/>
              </a:tblGrid>
              <a:tr h="814398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TITOLO</a:t>
                      </a:r>
                      <a:endPara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94" marB="34294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DESTINATARI</a:t>
                      </a:r>
                      <a:endPara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94" marB="34294"/>
                </a:tc>
              </a:tr>
              <a:tr h="8417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“ALLENIAMOCI PER CRESCERE BENE …5”</a:t>
                      </a:r>
                      <a:endParaRPr lang="it-IT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it-IT" sz="1400" dirty="0"/>
                    </a:p>
                  </a:txBody>
                  <a:tcPr marL="68570" marR="68570" marT="34294" marB="34294"/>
                </a:tc>
                <a:tc>
                  <a:txBody>
                    <a:bodyPr/>
                    <a:lstStyle/>
                    <a:p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Alunni anni 5 dell’Infanzia</a:t>
                      </a:r>
                    </a:p>
                    <a:p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 Scuola Primaria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94" marB="34294"/>
                </a:tc>
              </a:tr>
              <a:tr h="1004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“IL RAGIONAMENTO LOGICO”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(Argomentare con ragionevolezza)</a:t>
                      </a:r>
                      <a:endParaRPr lang="it-IT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400" dirty="0"/>
                    </a:p>
                  </a:txBody>
                  <a:tcPr marL="68570" marR="68570" marT="34294" marB="34294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Alunni della scuola dell’Infanzia e alunni delle classi 2^ 3^ e 4^ della Scuola Primaria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94" marB="34294"/>
                </a:tc>
              </a:tr>
              <a:tr h="814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CLIL/HELLO ENGLISH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METODOLOGIA</a:t>
                      </a:r>
                      <a:r>
                        <a:rPr lang="it-IT" sz="1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CLIL</a:t>
                      </a:r>
                      <a:endParaRPr lang="it-IT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400" dirty="0"/>
                    </a:p>
                  </a:txBody>
                  <a:tcPr marL="68570" marR="68570" marT="34294" marB="34294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Alunni Scuola dell’Infanzia e della scuola Primaria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94" marB="34294"/>
                </a:tc>
              </a:tr>
              <a:tr h="814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“A MILLE CE N’E’”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«I valori</a:t>
                      </a:r>
                      <a:r>
                        <a:rPr lang="it-IT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nelle fiabe»</a:t>
                      </a:r>
                      <a:endParaRPr lang="it-IT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400" dirty="0"/>
                    </a:p>
                  </a:txBody>
                  <a:tcPr marL="68570" marR="68570" marT="34294" marB="34294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Alunni classi 5^ della Primaria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94" marB="34294"/>
                </a:tc>
              </a:tr>
              <a:tr h="10049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LABORATORIO «MUSICA VIVA»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CORSO </a:t>
                      </a:r>
                      <a:r>
                        <a:rPr kumimoji="0" lang="it-IT" altLang="it-IT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DI PIANOFORTE</a:t>
                      </a:r>
                    </a:p>
                  </a:txBody>
                  <a:tcPr marL="68570" marR="68570" marT="34294" marB="34294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Alunni della Scuola Primaria/Secondaria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94" marB="34294"/>
                </a:tc>
              </a:tr>
            </a:tbl>
          </a:graphicData>
        </a:graphic>
      </p:graphicFrame>
      <p:sp>
        <p:nvSpPr>
          <p:cNvPr id="124953" name="Rettangolo 4"/>
          <p:cNvSpPr>
            <a:spLocks noChangeArrowheads="1"/>
          </p:cNvSpPr>
          <p:nvPr/>
        </p:nvSpPr>
        <p:spPr bwMode="auto">
          <a:xfrm>
            <a:off x="2196108" y="244167"/>
            <a:ext cx="65523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1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PROGETTI EXTRACURRICOLARI  SCUOLA DELL’INFANZIA </a:t>
            </a:r>
            <a:r>
              <a:rPr lang="it-IT" altLang="it-IT" sz="1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-SCUOLA </a:t>
            </a:r>
            <a:r>
              <a:rPr lang="it-IT" altLang="it-IT" sz="1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PRIMARIA    </a:t>
            </a:r>
          </a:p>
          <a:p>
            <a:pPr algn="ctr"/>
            <a:r>
              <a:rPr lang="it-IT" altLang="it-IT" sz="1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A.S. </a:t>
            </a:r>
            <a:r>
              <a:rPr lang="it-IT" altLang="it-IT" sz="1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2016/2017</a:t>
            </a:r>
            <a:endParaRPr lang="it-IT" altLang="it-IT" sz="16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4954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91801"/>
            <a:ext cx="1421559" cy="7514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5" name="Immagine 6" descr="C:\Users\Computer\Desktop\downl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65829"/>
            <a:ext cx="1751676" cy="85120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6" name="Immagin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47344"/>
            <a:ext cx="1895692" cy="63066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7" name="Immagin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32296"/>
            <a:ext cx="1565575" cy="81292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89240"/>
            <a:ext cx="1660401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7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8992" y="1961456"/>
            <a:ext cx="8575008" cy="409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Finalizzati al raggiungimento delle 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Competenze Chiave Europee</a:t>
            </a: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1)La comunicazione nella madre lingua</a:t>
            </a: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2 La comunicazione nelle lingue straniere</a:t>
            </a: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3)La competenza matematica  e le competenze di base in scienza e tecnologia</a:t>
            </a: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4)La competenza digitale</a:t>
            </a: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5)Imparare ad imparare</a:t>
            </a: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6)Le competenze sociali e civiche</a:t>
            </a: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7)Il senso di iniziativa e l’imprenditorialità</a:t>
            </a: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8)Consapevolezza ed espressione culturale</a:t>
            </a:r>
          </a:p>
          <a:p>
            <a:endParaRPr lang="it-IT" dirty="0"/>
          </a:p>
        </p:txBody>
      </p:sp>
      <p:pic>
        <p:nvPicPr>
          <p:cNvPr id="6146" name="Picture 2" descr="http://www.ictaiello.it/wp-content/uploads/po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2160240" cy="177281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067944" y="955846"/>
            <a:ext cx="3991798" cy="113877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MODULI  PON-POR</a:t>
            </a:r>
          </a:p>
          <a:p>
            <a:endParaRPr lang="it-IT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88641"/>
            <a:ext cx="3220034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LE NOSTRE INFRASTRUTTURE</a:t>
            </a:r>
            <a:endParaRPr lang="it-IT" b="1" dirty="0"/>
          </a:p>
        </p:txBody>
      </p:sp>
      <p:pic>
        <p:nvPicPr>
          <p:cNvPr id="27650" name="Picture 2" descr="http://www.alden.it/wp-content/uploads/2015/05/comune_530x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33670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624110"/>
            <a:ext cx="7202760" cy="860674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CAMPI DA CALCETTO E PALLAVVOLO</a:t>
            </a:r>
            <a:endParaRPr lang="it-IT" sz="28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381642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 descr="C:\Users\Acer\Desktop\Listene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6659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00469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IN PROGRAMMA LA  REALIZZAZIONE</a:t>
            </a:r>
            <a:br>
              <a:rPr lang="it-IT" sz="2800" b="1" dirty="0" smtClean="0"/>
            </a:br>
            <a:r>
              <a:rPr lang="it-IT" sz="2800" b="1" dirty="0" smtClean="0"/>
              <a:t>DI SALE MUTIFUNZIONALI</a:t>
            </a:r>
            <a:endParaRPr lang="it-IT" sz="2800" b="1" dirty="0"/>
          </a:p>
        </p:txBody>
      </p:sp>
      <p:pic>
        <p:nvPicPr>
          <p:cNvPr id="4" name="Immagine 3" descr="C:\Users\Acer\Desktop\foto IC DD1 CAVOUR scuola in chiaro\20151229_1655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5688632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0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571480"/>
            <a:ext cx="2089150" cy="1965325"/>
          </a:xfrm>
          <a:prstGeom prst="rect">
            <a:avLst/>
          </a:prstGeom>
          <a:solidFill>
            <a:srgbClr val="FFFFCC"/>
          </a:solidFill>
          <a:ln w="69850" cap="rnd" cmpd="dbl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it-IT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UN PIANO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it-IT" sz="1600" dirty="0">
                <a:latin typeface="Calibri" pitchFamily="34" charset="0"/>
              </a:rPr>
              <a:t>E’</a:t>
            </a:r>
            <a:r>
              <a:rPr lang="it-IT" sz="1600" dirty="0">
                <a:solidFill>
                  <a:srgbClr val="FF0000"/>
                </a:solidFill>
                <a:latin typeface="Calibri" pitchFamily="34" charset="0"/>
              </a:rPr>
              <a:t> l’itinerario</a:t>
            </a:r>
            <a:r>
              <a:rPr lang="it-IT" sz="1600" dirty="0">
                <a:latin typeface="Calibri" pitchFamily="34" charset="0"/>
              </a:rPr>
              <a:t> delle decisioni relative alle scelte didattiche e organizzative della nostra scuola</a:t>
            </a:r>
            <a:endParaRPr lang="it-IT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715140" y="642918"/>
            <a:ext cx="2143125" cy="1965325"/>
          </a:xfrm>
          <a:prstGeom prst="rect">
            <a:avLst/>
          </a:prstGeom>
          <a:solidFill>
            <a:srgbClr val="FFFFCC"/>
          </a:solidFill>
          <a:ln w="69850" cap="rnd" cmpd="dbl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it-IT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UN’ OFFERTA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it-IT" sz="1600" dirty="0">
                <a:latin typeface="Calibri" pitchFamily="34" charset="0"/>
              </a:rPr>
              <a:t>E’ un</a:t>
            </a:r>
            <a:r>
              <a:rPr lang="it-IT" sz="1600" dirty="0">
                <a:solidFill>
                  <a:srgbClr val="FF0000"/>
                </a:solidFill>
                <a:latin typeface="Calibri" pitchFamily="34" charset="0"/>
              </a:rPr>
              <a:t> diritto</a:t>
            </a:r>
            <a:r>
              <a:rPr lang="it-IT" sz="1600" dirty="0">
                <a:latin typeface="Calibri" pitchFamily="34" charset="0"/>
              </a:rPr>
              <a:t> delle famiglie conoscere in modo trasparente l’offerta formativa complessiva della scuola</a:t>
            </a:r>
            <a:endParaRPr lang="it-IT" sz="1600" dirty="0">
              <a:latin typeface="Times New Roman" pitchFamily="18" charset="0"/>
            </a:endParaRPr>
          </a:p>
          <a:p>
            <a:pPr eaLnBrk="1" hangingPunct="1">
              <a:defRPr/>
            </a:pPr>
            <a:endParaRPr lang="it-IT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57158" y="3714752"/>
            <a:ext cx="1828800" cy="2020887"/>
          </a:xfrm>
          <a:prstGeom prst="rect">
            <a:avLst/>
          </a:prstGeom>
          <a:solidFill>
            <a:srgbClr val="FFFFCC"/>
          </a:solidFill>
          <a:ln w="69850" cap="rnd" cmpd="dbl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it-IT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UN PROCESSO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it-IT" sz="1600" dirty="0">
                <a:latin typeface="Calibri" pitchFamily="34" charset="0"/>
              </a:rPr>
              <a:t>L’ultima fase di un POF è l’innovazione del </a:t>
            </a:r>
            <a:r>
              <a:rPr lang="it-IT" sz="1600" dirty="0">
                <a:solidFill>
                  <a:srgbClr val="FF0000"/>
                </a:solidFill>
                <a:latin typeface="Calibri" pitchFamily="34" charset="0"/>
              </a:rPr>
              <a:t>Piano.</a:t>
            </a:r>
            <a:endParaRPr lang="it-IT" dirty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000892" y="3429000"/>
            <a:ext cx="1762125" cy="1992312"/>
          </a:xfrm>
          <a:prstGeom prst="rect">
            <a:avLst/>
          </a:prstGeom>
          <a:solidFill>
            <a:srgbClr val="FFFFCC"/>
          </a:solidFill>
          <a:ln w="69850" cap="rnd" cmpd="dbl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it-IT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E’ UN IMPEGNO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it-IT" sz="1600" dirty="0">
                <a:latin typeface="Calibri" pitchFamily="34" charset="0"/>
              </a:rPr>
              <a:t>Lo scopo preciso è il</a:t>
            </a:r>
            <a:r>
              <a:rPr lang="it-IT" sz="1600" dirty="0">
                <a:solidFill>
                  <a:srgbClr val="FF0000"/>
                </a:solidFill>
                <a:latin typeface="Calibri" pitchFamily="34" charset="0"/>
              </a:rPr>
              <a:t> successo</a:t>
            </a:r>
            <a:r>
              <a:rPr lang="it-IT" sz="1600" dirty="0">
                <a:latin typeface="Calibri" pitchFamily="34" charset="0"/>
              </a:rPr>
              <a:t> </a:t>
            </a:r>
            <a:r>
              <a:rPr lang="it-IT" sz="1600" dirty="0">
                <a:solidFill>
                  <a:srgbClr val="FF0000"/>
                </a:solidFill>
                <a:latin typeface="Calibri" pitchFamily="34" charset="0"/>
              </a:rPr>
              <a:t>formativo</a:t>
            </a:r>
            <a:r>
              <a:rPr lang="it-IT" sz="1600" dirty="0">
                <a:latin typeface="Calibri" pitchFamily="34" charset="0"/>
              </a:rPr>
              <a:t> di ogni studente </a:t>
            </a:r>
            <a:endParaRPr lang="it-IT" dirty="0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214678" y="4929198"/>
            <a:ext cx="1897063" cy="1801812"/>
          </a:xfrm>
          <a:prstGeom prst="rect">
            <a:avLst/>
          </a:prstGeom>
          <a:solidFill>
            <a:srgbClr val="FFFFCC"/>
          </a:solidFill>
          <a:ln w="69850" cap="rnd" cmpd="dbl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it-IT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UNA MENTALITA’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it-IT" sz="1600" dirty="0">
                <a:latin typeface="Calibri" pitchFamily="34" charset="0"/>
              </a:rPr>
              <a:t>Uno</a:t>
            </a:r>
            <a:r>
              <a:rPr lang="it-IT" sz="1600" dirty="0">
                <a:solidFill>
                  <a:srgbClr val="FF0000"/>
                </a:solidFill>
                <a:latin typeface="Calibri" pitchFamily="34" charset="0"/>
              </a:rPr>
              <a:t> stile</a:t>
            </a:r>
            <a:r>
              <a:rPr lang="it-IT" sz="1600" dirty="0">
                <a:latin typeface="Calibri" pitchFamily="34" charset="0"/>
              </a:rPr>
              <a:t> di lavoro che sollecita alla responsabilità</a:t>
            </a:r>
            <a:endParaRPr lang="it-IT" dirty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707904" y="332656"/>
            <a:ext cx="1785950" cy="1692275"/>
          </a:xfrm>
          <a:prstGeom prst="rect">
            <a:avLst/>
          </a:prstGeom>
          <a:solidFill>
            <a:srgbClr val="FFFFCC"/>
          </a:solidFill>
          <a:ln w="69850" cap="rnd" cmpd="dbl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it-IT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UNA IDENTITA’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it-IT" sz="1600" dirty="0">
                <a:latin typeface="Calibri" pitchFamily="34" charset="0"/>
              </a:rPr>
              <a:t>E’ la </a:t>
            </a:r>
            <a:r>
              <a:rPr lang="it-IT" sz="1600" dirty="0">
                <a:solidFill>
                  <a:srgbClr val="FF0000"/>
                </a:solidFill>
                <a:latin typeface="Calibri" pitchFamily="34" charset="0"/>
              </a:rPr>
              <a:t>carta</a:t>
            </a:r>
            <a:r>
              <a:rPr lang="it-IT" sz="1600" dirty="0">
                <a:latin typeface="Calibri" pitchFamily="34" charset="0"/>
              </a:rPr>
              <a:t> </a:t>
            </a:r>
            <a:r>
              <a:rPr lang="it-IT" sz="1600" dirty="0">
                <a:solidFill>
                  <a:srgbClr val="FF0000"/>
                </a:solidFill>
                <a:latin typeface="Calibri" pitchFamily="34" charset="0"/>
              </a:rPr>
              <a:t>d’identità</a:t>
            </a:r>
            <a:r>
              <a:rPr lang="it-IT" sz="1600" dirty="0">
                <a:latin typeface="Calibri" pitchFamily="34" charset="0"/>
              </a:rPr>
              <a:t> della nostra scuola</a:t>
            </a:r>
            <a:endParaRPr lang="it-IT" dirty="0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357555" y="2714620"/>
            <a:ext cx="2143139" cy="1643074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69850" cap="rnd" cmpd="dbl">
            <a:solidFill>
              <a:schemeClr val="tx2">
                <a:lumMod val="60000"/>
                <a:lumOff val="40000"/>
              </a:schemeClr>
            </a:solidFill>
            <a:bevel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it-IT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Il </a:t>
            </a:r>
            <a:r>
              <a:rPr lang="it-IT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POF</a:t>
            </a:r>
            <a:endParaRPr lang="it-IT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eaLnBrk="1" hangingPunct="1">
              <a:spcAft>
                <a:spcPts val="1000"/>
              </a:spcAft>
              <a:defRPr/>
            </a:pPr>
            <a:endParaRPr lang="it-IT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it-IT" dirty="0"/>
          </a:p>
        </p:txBody>
      </p:sp>
      <p:cxnSp>
        <p:nvCxnSpPr>
          <p:cNvPr id="16394" name="AutoShape 10"/>
          <p:cNvCxnSpPr>
            <a:cxnSpLocks noChangeShapeType="1"/>
          </p:cNvCxnSpPr>
          <p:nvPr/>
        </p:nvCxnSpPr>
        <p:spPr bwMode="auto">
          <a:xfrm rot="16200000" flipV="1">
            <a:off x="4000498" y="2285991"/>
            <a:ext cx="571504" cy="1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395" name="AutoShape 11"/>
          <p:cNvCxnSpPr>
            <a:cxnSpLocks noChangeShapeType="1"/>
          </p:cNvCxnSpPr>
          <p:nvPr/>
        </p:nvCxnSpPr>
        <p:spPr bwMode="auto">
          <a:xfrm>
            <a:off x="5572132" y="4000504"/>
            <a:ext cx="1357322" cy="42465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396" name="AutoShape 12"/>
          <p:cNvCxnSpPr>
            <a:cxnSpLocks noChangeShapeType="1"/>
          </p:cNvCxnSpPr>
          <p:nvPr/>
        </p:nvCxnSpPr>
        <p:spPr bwMode="auto">
          <a:xfrm rot="10800000">
            <a:off x="2428860" y="2500306"/>
            <a:ext cx="928688" cy="2857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397" name="AutoShape 13"/>
          <p:cNvCxnSpPr>
            <a:cxnSpLocks noChangeShapeType="1"/>
          </p:cNvCxnSpPr>
          <p:nvPr/>
        </p:nvCxnSpPr>
        <p:spPr bwMode="auto">
          <a:xfrm flipV="1">
            <a:off x="5500688" y="2571750"/>
            <a:ext cx="1143000" cy="21431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398" name="AutoShape 14"/>
          <p:cNvCxnSpPr>
            <a:cxnSpLocks noChangeShapeType="1"/>
          </p:cNvCxnSpPr>
          <p:nvPr/>
        </p:nvCxnSpPr>
        <p:spPr bwMode="auto">
          <a:xfrm rot="10800000" flipV="1">
            <a:off x="2143125" y="3643313"/>
            <a:ext cx="1143000" cy="2143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" name="AutoShape 10"/>
          <p:cNvCxnSpPr>
            <a:cxnSpLocks noChangeShapeType="1"/>
          </p:cNvCxnSpPr>
          <p:nvPr/>
        </p:nvCxnSpPr>
        <p:spPr bwMode="auto">
          <a:xfrm rot="16200000" flipH="1">
            <a:off x="4107654" y="4679164"/>
            <a:ext cx="357190" cy="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64465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I NOSTRI PLESSI</a:t>
            </a:r>
            <a:endParaRPr lang="it-IT" sz="2800" b="1" dirty="0"/>
          </a:p>
        </p:txBody>
      </p:sp>
      <p:pic>
        <p:nvPicPr>
          <p:cNvPr id="3" name="Immagine 2" descr="http://www.istitutocomprensivocavour.gov.it/cavour/images/phocagallery/thumbs/phoca_thumb_l_img_02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50028"/>
            <a:ext cx="288032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http://92.222.7.158/archivioImmagini/userfiles/2013/11/13/scuola%20mazzini%20marcianis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027115"/>
            <a:ext cx="2952327" cy="1579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http://www.istitutocomprensivocavour.gov.it/cavour/images/phocagallery/ParcoFelice/thumbs/phoca_thumb_l_100_55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78976"/>
            <a:ext cx="2880319" cy="16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http://www.istitutocomprensivocavour.gov.it/cavour/images/phocagallery/ParcoFelice/thumbs/phoca_thumb_l_100_55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1591"/>
            <a:ext cx="2952326" cy="167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50028"/>
            <a:ext cx="2952327" cy="163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027115"/>
            <a:ext cx="2880318" cy="157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7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21691" y="662063"/>
            <a:ext cx="5514805" cy="70788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REGOLAMENTO  </a:t>
            </a:r>
            <a:r>
              <a:rPr lang="it-IT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D’ISTITUTO</a:t>
            </a:r>
            <a:r>
              <a:rPr lang="it-IT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it-IT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  PATTO  </a:t>
            </a:r>
            <a:r>
              <a:rPr lang="it-IT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CORRESPONSABILITA</a:t>
            </a:r>
            <a:r>
              <a:rPr lang="it-IT" sz="2000" dirty="0" smtClean="0"/>
              <a:t>’</a:t>
            </a:r>
            <a:endParaRPr lang="it-IT" sz="2000" dirty="0"/>
          </a:p>
        </p:txBody>
      </p:sp>
      <p:pic>
        <p:nvPicPr>
          <p:cNvPr id="20482" name="Picture 2" descr="http://www.vida.gov.it/wp-content/uploads/2012/09/patto-corresponsabil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787"/>
            <a:ext cx="2160240" cy="1567479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971600" y="2060848"/>
            <a:ext cx="77768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Le norme che la scuola si è data vanno a regolamentare la vita di tutti i partecipanti della comunità scolastica (alunni, insegnanti, genitori, personale  Ata) prevedendo diritti e doveri.</a:t>
            </a:r>
          </a:p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Il tutto è finalizzato alle competenze sociali e civiche previste dalle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Competenze Europee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FORMARE  IL FUTURO CITTADINO EUROPEO</a:t>
            </a:r>
            <a:endParaRPr lang="it-IT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 flipV="1">
            <a:off x="1691680" y="476672"/>
            <a:ext cx="7704854" cy="273630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547664" y="692696"/>
            <a:ext cx="7200799" cy="5688632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it-IT" sz="2400" b="1" kern="1400" dirty="0">
                <a:solidFill>
                  <a:srgbClr val="0000FF"/>
                </a:solidFill>
                <a:latin typeface="Times New Roman"/>
              </a:rPr>
              <a:t>NELLA NOSTRA SCUOLA TROVERETE…</a:t>
            </a:r>
            <a:endParaRPr lang="it-IT" sz="14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ctr">
              <a:spcBef>
                <a:spcPts val="0"/>
              </a:spcBef>
            </a:pPr>
            <a:r>
              <a:rPr lang="it-IT" sz="2000" b="1" kern="1400" dirty="0">
                <a:solidFill>
                  <a:srgbClr val="FF0000"/>
                </a:solidFill>
                <a:latin typeface="Calibri"/>
              </a:rPr>
              <a:t> </a:t>
            </a:r>
            <a:endParaRPr lang="it-IT" sz="14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lnSpc>
                <a:spcPct val="118000"/>
              </a:lnSpc>
              <a:spcBef>
                <a:spcPts val="0"/>
              </a:spcBef>
            </a:pPr>
            <a:r>
              <a:rPr lang="it-IT" b="1" kern="2000" spc="100" dirty="0">
                <a:solidFill>
                  <a:srgbClr val="FF0000"/>
                </a:solidFill>
                <a:latin typeface="Calibri"/>
              </a:rPr>
              <a:t>Ampie aule per attività curricolari - Aule di Informatica – LIM – Biblioteche—Palestre-Campi Sportivi-Laboratori per attività espressive- creative- manipolative –Saloni polifunzionali—Ampi spazi verdi </a:t>
            </a:r>
            <a:endParaRPr lang="it-IT" sz="1400" kern="14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</a:pPr>
            <a:r>
              <a:rPr lang="it-IT" sz="1400" kern="1400" dirty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2" y="2852936"/>
            <a:ext cx="388843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 descr="C:\Users\Acer\Desktop\Liste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993164" cy="38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942415" y="1988840"/>
            <a:ext cx="6591985" cy="468052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it-IT" sz="4800" kern="1400" dirty="0" smtClean="0">
                <a:solidFill>
                  <a:srgbClr val="FF0000"/>
                </a:solidFill>
                <a:latin typeface="Aparajita"/>
              </a:rPr>
              <a:t>CORSO </a:t>
            </a:r>
            <a:r>
              <a:rPr lang="it-IT" sz="4800" kern="1400" dirty="0">
                <a:solidFill>
                  <a:srgbClr val="FF0000"/>
                </a:solidFill>
                <a:latin typeface="Aparajita"/>
              </a:rPr>
              <a:t>DI PIANOFORTE </a:t>
            </a:r>
            <a:endParaRPr lang="it-IT" sz="4800" kern="1400" dirty="0">
              <a:solidFill>
                <a:srgbClr val="FF0000"/>
              </a:solidFill>
              <a:latin typeface="Times New Roman"/>
            </a:endParaRPr>
          </a:p>
          <a:p>
            <a:pPr marL="0" indent="0" algn="ctr">
              <a:spcBef>
                <a:spcPts val="0"/>
              </a:spcBef>
            </a:pPr>
            <a:r>
              <a:rPr lang="it-IT" b="1" kern="1400" dirty="0" smtClean="0">
                <a:solidFill>
                  <a:srgbClr val="000000"/>
                </a:solidFill>
                <a:latin typeface="Aparajita"/>
              </a:rPr>
              <a:t>PER GLI ALUNNI DI SCUOLA PRIMARIA E SECONDARIA</a:t>
            </a:r>
            <a:endParaRPr lang="it-IT" sz="12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ctr">
              <a:spcBef>
                <a:spcPts val="0"/>
              </a:spcBef>
            </a:pPr>
            <a:r>
              <a:rPr lang="it-IT" b="1" kern="1400" dirty="0">
                <a:solidFill>
                  <a:srgbClr val="000000"/>
                </a:solidFill>
                <a:latin typeface="Aparajita"/>
              </a:rPr>
              <a:t> </a:t>
            </a:r>
            <a:endParaRPr lang="it-IT" sz="1200" kern="1400" dirty="0">
              <a:solidFill>
                <a:srgbClr val="000000"/>
              </a:solidFill>
              <a:latin typeface="Times New Roman"/>
            </a:endParaRP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2800" b="1" dirty="0" smtClean="0"/>
              <a:t>GRANDE NOVITA’ PER IL PROSSIMO </a:t>
            </a:r>
            <a:br>
              <a:rPr lang="it-IT" sz="2800" b="1" dirty="0" smtClean="0"/>
            </a:br>
            <a:r>
              <a:rPr lang="it-IT" sz="2800" b="1" dirty="0" smtClean="0"/>
              <a:t>ANNO SCOLASTICO</a:t>
            </a:r>
            <a:br>
              <a:rPr lang="it-IT" sz="2800" b="1" dirty="0" smtClean="0"/>
            </a:br>
            <a:r>
              <a:rPr lang="it-IT" sz="2800" b="1" dirty="0" smtClean="0"/>
              <a:t>2017-2018</a:t>
            </a:r>
            <a:endParaRPr lang="it-IT" sz="2800" b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532859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72808" cy="1008112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2B0FF9"/>
                </a:solidFill>
              </a:rPr>
              <a:t>OLIMPIADI «CITTA’ DI MARCIANISE»</a:t>
            </a:r>
            <a:br>
              <a:rPr lang="it-IT" sz="2800" b="1" dirty="0" smtClean="0">
                <a:solidFill>
                  <a:srgbClr val="2B0FF9"/>
                </a:solidFill>
              </a:rPr>
            </a:br>
            <a:r>
              <a:rPr lang="it-IT" sz="2800" b="1" u="sng" dirty="0" smtClean="0">
                <a:solidFill>
                  <a:srgbClr val="2B0FF9"/>
                </a:solidFill>
              </a:rPr>
              <a:t>PRIMA EDIZIONE</a:t>
            </a:r>
            <a:endParaRPr lang="it-IT" sz="2800" b="1" u="sng" dirty="0">
              <a:solidFill>
                <a:srgbClr val="2B0FF9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268760"/>
            <a:ext cx="7488831" cy="464246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L’IC DD1 CAVOUR è una Scuola  che </a:t>
            </a:r>
            <a:r>
              <a:rPr lang="it-IT" sz="2400" b="1" kern="1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valorizza  l’Educazione Fisica per le sue valenze trasversali e per la promozione   di stili di vita corretti e sani.</a:t>
            </a:r>
            <a:endParaRPr lang="it-IT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it-IT" sz="2400" kern="1400" dirty="0" smtClean="0">
                <a:latin typeface="Times New Roman"/>
                <a:ea typeface="Times New Roman"/>
                <a:cs typeface="Times New Roman"/>
              </a:rPr>
              <a:t> Il</a:t>
            </a:r>
            <a:r>
              <a:rPr lang="it-IT" sz="2400" b="1" kern="1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it-IT" sz="2400" b="1" kern="1400" dirty="0">
                <a:latin typeface="Times New Roman"/>
                <a:ea typeface="Times New Roman"/>
                <a:cs typeface="Times New Roman"/>
              </a:rPr>
              <a:t>PROGETTO </a:t>
            </a:r>
            <a:r>
              <a:rPr lang="it-IT" sz="2400" kern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it-IT" sz="2400" kern="1400" dirty="0" smtClean="0">
                <a:latin typeface="Times New Roman"/>
                <a:ea typeface="Times New Roman"/>
                <a:cs typeface="Times New Roman"/>
              </a:rPr>
              <a:t>è finalizzato </a:t>
            </a:r>
            <a:r>
              <a:rPr lang="it-IT" sz="2400" kern="1400" dirty="0">
                <a:latin typeface="Times New Roman"/>
                <a:ea typeface="Times New Roman"/>
                <a:cs typeface="Times New Roman"/>
              </a:rPr>
              <a:t>alla promozione della pratica motoria, fisica e sportiva come uno strumento efficace per un maturo percorso educativo: </a:t>
            </a:r>
            <a:r>
              <a:rPr lang="it-IT" sz="2400" b="1" i="1" kern="1400" dirty="0">
                <a:latin typeface="Times New Roman"/>
                <a:ea typeface="Times New Roman"/>
                <a:cs typeface="Times New Roman"/>
              </a:rPr>
              <a:t>gare di corsa campestre, corsa veloce, lancio del </a:t>
            </a:r>
            <a:r>
              <a:rPr lang="it-IT" sz="2400" b="1" i="1" kern="1400" dirty="0" err="1">
                <a:latin typeface="Times New Roman"/>
                <a:ea typeface="Times New Roman"/>
                <a:cs typeface="Times New Roman"/>
              </a:rPr>
              <a:t>vortex</a:t>
            </a:r>
            <a:r>
              <a:rPr lang="it-IT" sz="2400" b="1" i="1" kern="1400" dirty="0">
                <a:latin typeface="Times New Roman"/>
                <a:ea typeface="Times New Roman"/>
                <a:cs typeface="Times New Roman"/>
              </a:rPr>
              <a:t>, staffetta, calcio, volley, basket, ginnastica ritmica…</a:t>
            </a:r>
            <a:endParaRPr lang="it-IT" sz="2400" dirty="0">
              <a:latin typeface="Calibri"/>
              <a:ea typeface="Times New Roman"/>
              <a:cs typeface="Times New Roman"/>
            </a:endParaRPr>
          </a:p>
          <a:p>
            <a:endParaRPr lang="it-IT" dirty="0"/>
          </a:p>
        </p:txBody>
      </p:sp>
      <p:pic>
        <p:nvPicPr>
          <p:cNvPr id="5" name="Immagine 4" descr="atleti-grecia-anti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13176"/>
            <a:ext cx="4968552" cy="172819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Risultati immagini per una scuoladigital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7346776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984776" cy="227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3795" y="692696"/>
            <a:ext cx="65892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CHE BELLO ANDARE</a:t>
            </a:r>
            <a:r>
              <a:rPr lang="it-IT" b="1" dirty="0"/>
              <a:t> </a:t>
            </a:r>
            <a:r>
              <a:rPr lang="it-IT" b="1" dirty="0" smtClean="0"/>
              <a:t>A SCUOLA! </a:t>
            </a:r>
            <a:br>
              <a:rPr lang="it-IT" b="1" dirty="0" smtClean="0"/>
            </a:br>
            <a:r>
              <a:rPr lang="it-IT" b="1" dirty="0" smtClean="0"/>
              <a:t>E ……..</a:t>
            </a:r>
            <a:br>
              <a:rPr lang="it-IT" b="1" dirty="0" smtClean="0"/>
            </a:br>
            <a:endParaRPr lang="it-IT" b="1" dirty="0"/>
          </a:p>
        </p:txBody>
      </p:sp>
      <p:pic>
        <p:nvPicPr>
          <p:cNvPr id="32770" name="Picture 2" descr="Risultati immagini per VI ASPETTIAMO A SCU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705678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9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 descr="Area di disegno"/>
          <p:cNvGraphicFramePr>
            <a:graphicFrameLocks noChangeAspect="1"/>
          </p:cNvGraphicFramePr>
          <p:nvPr/>
        </p:nvGraphicFramePr>
        <p:xfrm>
          <a:off x="0" y="0"/>
          <a:ext cx="9144000" cy="1050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Template" r:id="rId4" imgW="6718300" imgH="7785100" progId="Word.Template.12">
                  <p:embed/>
                </p:oleObj>
              </mc:Choice>
              <mc:Fallback>
                <p:oleObj name="Template" r:id="rId4" imgW="6718300" imgH="7785100" progId="Word.Template.12">
                  <p:embed/>
                  <p:pic>
                    <p:nvPicPr>
                      <p:cNvPr id="0" name="Picture 22" descr="Area di disegn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501313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3" descr="http://www.gifanimategratis.eu/img/scuola/studenti/studenti4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2708275"/>
            <a:ext cx="176371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3203575" y="5084763"/>
            <a:ext cx="3019425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VISION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 algn="ctr" eaLnBrk="1" hangingPunct="1">
              <a:lnSpc>
                <a:spcPct val="150000"/>
              </a:lnSpc>
              <a:defRPr/>
            </a:pPr>
            <a:r>
              <a:rPr lang="it-IT" sz="2800" u="sng" dirty="0">
                <a:solidFill>
                  <a:srgbClr val="4F81BD"/>
                </a:solidFill>
                <a:latin typeface="Script MT Bold" pitchFamily="66" charset="0"/>
                <a:ea typeface="Times New Roman" pitchFamily="18" charset="0"/>
                <a:cs typeface="Times New Roman" pitchFamily="18" charset="0"/>
              </a:rPr>
              <a:t>Scuola che colloca nel mondo;</a:t>
            </a:r>
            <a:endParaRPr lang="it-IT" sz="1050" dirty="0">
              <a:cs typeface="Arial" pitchFamily="34" charset="0"/>
            </a:endParaRPr>
          </a:p>
          <a:p>
            <a:pPr indent="228600" algn="ctr">
              <a:lnSpc>
                <a:spcPct val="150000"/>
              </a:lnSpc>
              <a:defRPr/>
            </a:pPr>
            <a:r>
              <a:rPr lang="it-IT" sz="2800" u="sng" dirty="0">
                <a:solidFill>
                  <a:srgbClr val="4F81BD"/>
                </a:solidFill>
                <a:latin typeface="Script MT Bold" pitchFamily="66" charset="0"/>
                <a:ea typeface="Times New Roman" pitchFamily="18" charset="0"/>
                <a:cs typeface="Times New Roman" pitchFamily="18" charset="0"/>
              </a:rPr>
              <a:t>Scuola orientativa nelle discipline e nella scoperta di sé</a:t>
            </a:r>
            <a:endParaRPr lang="it-IT" sz="1050" dirty="0">
              <a:cs typeface="Arial" pitchFamily="34" charset="0"/>
            </a:endParaRPr>
          </a:p>
          <a:p>
            <a:pPr indent="228600" algn="ctr">
              <a:lnSpc>
                <a:spcPct val="150000"/>
              </a:lnSpc>
              <a:defRPr/>
            </a:pPr>
            <a:r>
              <a:rPr lang="it-IT" sz="2800" u="sng" dirty="0">
                <a:solidFill>
                  <a:srgbClr val="4F81BD"/>
                </a:solidFill>
                <a:latin typeface="Script MT Bold" pitchFamily="66" charset="0"/>
                <a:ea typeface="Times New Roman" pitchFamily="18" charset="0"/>
                <a:cs typeface="Times New Roman" pitchFamily="18" charset="0"/>
              </a:rPr>
              <a:t>Scuola che valorizza le differenze individuali (interessi, capacità, ritmi e stili cognitivi, attitudini – Pedagogia delle differenti forme cognitive).</a:t>
            </a:r>
            <a:endParaRPr lang="it-IT" sz="1050" dirty="0">
              <a:cs typeface="Arial" pitchFamily="34" charset="0"/>
            </a:endParaRPr>
          </a:p>
          <a:p>
            <a:pPr indent="228600" algn="ctr">
              <a:lnSpc>
                <a:spcPct val="150000"/>
              </a:lnSpc>
              <a:defRPr/>
            </a:pPr>
            <a:r>
              <a:rPr lang="it-IT" sz="2800" u="sng" dirty="0">
                <a:solidFill>
                  <a:srgbClr val="4F81BD"/>
                </a:solidFill>
                <a:latin typeface="Script MT Bold" pitchFamily="66" charset="0"/>
                <a:ea typeface="Times New Roman" pitchFamily="18" charset="0"/>
                <a:cs typeface="Times New Roman" pitchFamily="18" charset="0"/>
              </a:rPr>
              <a:t>Scuola che valorizza le differenti forme d’intelligenza (Pedagogia delle intelligenze multiple- H. Gardner)</a:t>
            </a:r>
            <a:endParaRPr lang="it-IT" sz="2400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605088" y="2324101"/>
            <a:ext cx="3732610" cy="15442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350" dirty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it-IT" sz="1350" dirty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it-IT" sz="135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it-IT" sz="1350" dirty="0">
                <a:solidFill>
                  <a:sysClr val="windowText" lastClr="000000"/>
                </a:solidFill>
              </a:rPr>
              <a:t>In base alla legge 107/2015 </a:t>
            </a:r>
            <a:r>
              <a:rPr lang="it-IT" dirty="0">
                <a:solidFill>
                  <a:sysClr val="windowText" lastClr="000000"/>
                </a:solidFill>
              </a:rPr>
              <a:t>il nostro </a:t>
            </a:r>
            <a:r>
              <a:rPr lang="it-IT" sz="3075" dirty="0">
                <a:solidFill>
                  <a:sysClr val="windowText" lastClr="000000"/>
                </a:solidFill>
              </a:rPr>
              <a:t>PTOF </a:t>
            </a:r>
            <a:r>
              <a:rPr lang="it-IT" sz="1500" dirty="0">
                <a:solidFill>
                  <a:sysClr val="windowText" lastClr="000000"/>
                </a:solidFill>
              </a:rPr>
              <a:t>prevede i seguenti </a:t>
            </a:r>
            <a:r>
              <a:rPr lang="it-IT" sz="1875" dirty="0">
                <a:solidFill>
                  <a:sysClr val="windowText" lastClr="000000"/>
                </a:solidFill>
              </a:rPr>
              <a:t>OBIETTIVI</a:t>
            </a:r>
          </a:p>
          <a:p>
            <a:pPr>
              <a:defRPr/>
            </a:pPr>
            <a:endParaRPr lang="it-IT" sz="3075" dirty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it-IT" sz="1350" dirty="0">
              <a:solidFill>
                <a:sysClr val="windowText" lastClr="000000"/>
              </a:solidFill>
            </a:endParaRPr>
          </a:p>
        </p:txBody>
      </p:sp>
      <p:sp>
        <p:nvSpPr>
          <p:cNvPr id="3" name="Ovale 2"/>
          <p:cNvSpPr/>
          <p:nvPr/>
        </p:nvSpPr>
        <p:spPr>
          <a:xfrm>
            <a:off x="6525817" y="4800600"/>
            <a:ext cx="2231231" cy="114061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p) individuazione di percorsi e di sistemi funzionali alla </a:t>
            </a:r>
            <a:r>
              <a:rPr lang="it-IT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premialità</a:t>
            </a: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alla valorizzazione del merito degli alunni</a:t>
            </a:r>
          </a:p>
        </p:txBody>
      </p:sp>
      <p:sp>
        <p:nvSpPr>
          <p:cNvPr id="4" name="Ovale 3"/>
          <p:cNvSpPr/>
          <p:nvPr/>
        </p:nvSpPr>
        <p:spPr>
          <a:xfrm>
            <a:off x="3069432" y="892969"/>
            <a:ext cx="1493044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f) potenziamento delle discipline motorie.</a:t>
            </a:r>
          </a:p>
        </p:txBody>
      </p:sp>
      <p:sp>
        <p:nvSpPr>
          <p:cNvPr id="5" name="Ovale 4"/>
          <p:cNvSpPr/>
          <p:nvPr/>
        </p:nvSpPr>
        <p:spPr>
          <a:xfrm>
            <a:off x="4613673" y="881063"/>
            <a:ext cx="1501378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h) sviluppo delle competenze digitali</a:t>
            </a:r>
          </a:p>
        </p:txBody>
      </p:sp>
      <p:sp>
        <p:nvSpPr>
          <p:cNvPr id="6" name="Ovale 5"/>
          <p:cNvSpPr/>
          <p:nvPr/>
        </p:nvSpPr>
        <p:spPr>
          <a:xfrm>
            <a:off x="3126581" y="4926806"/>
            <a:ext cx="2125266" cy="1058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r) alfabetizzazione e  perfezionamento  dell'italiano  come  lingua seconda attraverso corsi e laboratori per studenti di cittadinanza  o di lingua non italiana </a:t>
            </a:r>
          </a:p>
        </p:txBody>
      </p:sp>
      <p:sp>
        <p:nvSpPr>
          <p:cNvPr id="7" name="Ovale 6"/>
          <p:cNvSpPr/>
          <p:nvPr/>
        </p:nvSpPr>
        <p:spPr>
          <a:xfrm>
            <a:off x="34528" y="2007394"/>
            <a:ext cx="2100263" cy="59174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171450">
              <a:spcAft>
                <a:spcPts val="900"/>
              </a:spcAft>
              <a:tabLst>
                <a:tab pos="1485900" algn="l"/>
              </a:tabLst>
              <a:defRPr/>
            </a:pPr>
            <a:r>
              <a:rPr lang="it-IT" sz="1350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825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sviluppo delle competenze in materia di     cittadinanza attiva.</a:t>
            </a:r>
            <a:endParaRPr lang="it-IT" sz="82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817960" y="858442"/>
            <a:ext cx="2162175" cy="9917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sviluppo di comportamenti responsabili ispirati alla conoscenza e al rispetto della legalità, della sostenibilità ambientale</a:t>
            </a:r>
            <a:endParaRPr lang="it-IT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1" y="2743200"/>
            <a:ext cx="2059781" cy="75961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potenziamento delle competenze nella pratica e nella cultura musicali, nell'arte e nella storia dell'arte</a:t>
            </a:r>
            <a:endParaRPr lang="it-IT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4924425" y="4573191"/>
            <a:ext cx="1601391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q) definizione di un sistema di orientamento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Ovale 11"/>
          <p:cNvSpPr/>
          <p:nvPr/>
        </p:nvSpPr>
        <p:spPr>
          <a:xfrm>
            <a:off x="2146698" y="4346972"/>
            <a:ext cx="1631156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 </a:t>
            </a: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 definizione di un sistema di orientamento</a:t>
            </a:r>
          </a:p>
        </p:txBody>
      </p:sp>
      <p:sp>
        <p:nvSpPr>
          <p:cNvPr id="13" name="Ovale 12"/>
          <p:cNvSpPr/>
          <p:nvPr/>
        </p:nvSpPr>
        <p:spPr>
          <a:xfrm>
            <a:off x="7315200" y="3070622"/>
            <a:ext cx="1815704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n) valorizzazione della scuola intesa come comunità attiva</a:t>
            </a:r>
          </a:p>
        </p:txBody>
      </p:sp>
      <p:sp>
        <p:nvSpPr>
          <p:cNvPr id="14" name="Ovale 13"/>
          <p:cNvSpPr/>
          <p:nvPr/>
        </p:nvSpPr>
        <p:spPr>
          <a:xfrm>
            <a:off x="0" y="5069681"/>
            <a:ext cx="2712244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valorizzazione e potenziamento delle competenze linguistiche anche mediante l'utilizzo della metodologia CLIL;</a:t>
            </a:r>
          </a:p>
        </p:txBody>
      </p:sp>
      <p:sp>
        <p:nvSpPr>
          <p:cNvPr id="15" name="Ovale 14"/>
          <p:cNvSpPr/>
          <p:nvPr/>
        </p:nvSpPr>
        <p:spPr>
          <a:xfrm>
            <a:off x="6075760" y="1746647"/>
            <a:ext cx="2336006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 </a:t>
            </a: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l) prevenzione e contrasto della dispersione scolastica....e del bullismo, anche informatico</a:t>
            </a:r>
          </a:p>
        </p:txBody>
      </p:sp>
      <p:sp>
        <p:nvSpPr>
          <p:cNvPr id="16" name="Ovale 15"/>
          <p:cNvSpPr/>
          <p:nvPr/>
        </p:nvSpPr>
        <p:spPr>
          <a:xfrm>
            <a:off x="6716316" y="2451497"/>
            <a:ext cx="1644253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 potenziamento dell'inclusione scolastica</a:t>
            </a:r>
          </a:p>
        </p:txBody>
      </p:sp>
      <p:sp>
        <p:nvSpPr>
          <p:cNvPr id="17" name="Ovale 16"/>
          <p:cNvSpPr/>
          <p:nvPr/>
        </p:nvSpPr>
        <p:spPr>
          <a:xfrm>
            <a:off x="6047185" y="3736181"/>
            <a:ext cx="2364581" cy="7810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 individuazione di percorsi di personalizzazione e di individualizzazione degli interventi</a:t>
            </a:r>
          </a:p>
        </p:txBody>
      </p:sp>
      <p:sp>
        <p:nvSpPr>
          <p:cNvPr id="18" name="Ovale 17"/>
          <p:cNvSpPr/>
          <p:nvPr/>
        </p:nvSpPr>
        <p:spPr>
          <a:xfrm>
            <a:off x="6113860" y="892969"/>
            <a:ext cx="1528763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900" b="1" dirty="0"/>
              <a:t>i) </a:t>
            </a: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potenziamento delle metodologie laboratoriali</a:t>
            </a:r>
          </a:p>
        </p:txBody>
      </p:sp>
      <p:sp>
        <p:nvSpPr>
          <p:cNvPr id="19" name="Ovale 18"/>
          <p:cNvSpPr/>
          <p:nvPr/>
        </p:nvSpPr>
        <p:spPr>
          <a:xfrm>
            <a:off x="64294" y="3998119"/>
            <a:ext cx="1820466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900" b="1" dirty="0">
                <a:ea typeface="Times New Roman" panose="02020603050405020304" pitchFamily="18" charset="0"/>
                <a:cs typeface="Calibri" panose="020F0502020204030204" pitchFamily="34" charset="0"/>
              </a:rPr>
              <a:t>b) </a:t>
            </a:r>
            <a:r>
              <a:rPr lang="it-IT" sz="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potenziamento delle competenze matematico-logiche </a:t>
            </a:r>
            <a:r>
              <a:rPr lang="it-IT" sz="900" b="1" dirty="0"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it-IT" sz="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scientifiche;</a:t>
            </a:r>
            <a:endParaRPr lang="it-IT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Connettore 1 20"/>
          <p:cNvCxnSpPr>
            <a:stCxn id="2" idx="3"/>
            <a:endCxn id="14" idx="0"/>
          </p:cNvCxnSpPr>
          <p:nvPr/>
        </p:nvCxnSpPr>
        <p:spPr>
          <a:xfrm flipH="1">
            <a:off x="1356122" y="3642193"/>
            <a:ext cx="1795593" cy="14274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endCxn id="2" idx="2"/>
          </p:cNvCxnSpPr>
          <p:nvPr/>
        </p:nvCxnSpPr>
        <p:spPr>
          <a:xfrm flipV="1">
            <a:off x="1325298" y="3096221"/>
            <a:ext cx="1279790" cy="9316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2" idx="2"/>
            <a:endCxn id="9" idx="6"/>
          </p:cNvCxnSpPr>
          <p:nvPr/>
        </p:nvCxnSpPr>
        <p:spPr>
          <a:xfrm flipH="1">
            <a:off x="2059782" y="3096221"/>
            <a:ext cx="545306" cy="267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H="1" flipV="1">
            <a:off x="2125266" y="2309813"/>
            <a:ext cx="651272" cy="4679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H="1" flipV="1">
            <a:off x="2654499" y="1605558"/>
            <a:ext cx="946547" cy="8036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H="1" flipV="1">
            <a:off x="3949304" y="1578769"/>
            <a:ext cx="35123" cy="7572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flipV="1">
            <a:off x="4698206" y="1467014"/>
            <a:ext cx="532209" cy="8560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V="1">
            <a:off x="5260515" y="1486495"/>
            <a:ext cx="1059323" cy="9018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 flipV="1">
            <a:off x="6047185" y="2415779"/>
            <a:ext cx="740569" cy="2593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flipH="1">
            <a:off x="6319838" y="2895600"/>
            <a:ext cx="467917" cy="891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endCxn id="13" idx="2"/>
          </p:cNvCxnSpPr>
          <p:nvPr/>
        </p:nvCxnSpPr>
        <p:spPr>
          <a:xfrm>
            <a:off x="6250132" y="3349682"/>
            <a:ext cx="1064852" cy="636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 flipH="1" flipV="1">
            <a:off x="5915491" y="3592213"/>
            <a:ext cx="369365" cy="3325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>
            <a:off x="5517628" y="3751785"/>
            <a:ext cx="1323440" cy="13480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/>
          <p:nvPr/>
        </p:nvCxnSpPr>
        <p:spPr>
          <a:xfrm flipH="1" flipV="1">
            <a:off x="5033499" y="3858816"/>
            <a:ext cx="411695" cy="7603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>
            <a:endCxn id="6" idx="0"/>
          </p:cNvCxnSpPr>
          <p:nvPr/>
        </p:nvCxnSpPr>
        <p:spPr>
          <a:xfrm>
            <a:off x="4015979" y="3884253"/>
            <a:ext cx="173236" cy="10429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 flipH="1">
            <a:off x="3153968" y="3766996"/>
            <a:ext cx="543054" cy="614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0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699792" y="188640"/>
            <a:ext cx="3816424" cy="91440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MACROTEMATICHE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251520" y="2420888"/>
            <a:ext cx="3275856" cy="1440160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PROGETTUALITA’ CURRICOLARE: INFANZIA, PRIMARIA,</a:t>
            </a:r>
          </a:p>
          <a:p>
            <a:pPr algn="ctr"/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SECONDARIA</a:t>
            </a:r>
            <a:endParaRPr lang="it-IT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5929322" y="2564904"/>
            <a:ext cx="2926646" cy="1440160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PROGETTUALITA’ EXTRACURRICOLARE: INFANZIA, PRIMARIA,</a:t>
            </a:r>
          </a:p>
          <a:p>
            <a:pPr algn="ctr"/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SECONDARIA</a:t>
            </a:r>
            <a:endParaRPr lang="it-IT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635896" y="2060848"/>
            <a:ext cx="2160240" cy="9144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CURRICOLO VERTICALE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635896" y="4077072"/>
            <a:ext cx="2448272" cy="129614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TRAGUARDI PER LO SVILUPPO DELLE COMPETENZE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251520" y="5229200"/>
            <a:ext cx="3275856" cy="1440160"/>
          </a:xfrm>
          <a:prstGeom prst="ellips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REGOLAMENTO </a:t>
            </a:r>
            <a:r>
              <a:rPr lang="it-IT" sz="1200" b="1" dirty="0" err="1" smtClean="0">
                <a:latin typeface="Times New Roman" pitchFamily="18" charset="0"/>
                <a:cs typeface="Times New Roman" pitchFamily="18" charset="0"/>
              </a:rPr>
              <a:t>D’ISTITUTO</a:t>
            </a:r>
            <a:endParaRPr lang="it-IT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PATTO </a:t>
            </a:r>
            <a:r>
              <a:rPr lang="it-IT" sz="12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 CORRESPONSABILITA’</a:t>
            </a:r>
            <a:endParaRPr lang="it-IT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6084168" y="5301208"/>
            <a:ext cx="2699792" cy="144016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PROGETTI   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PON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PRIMARIA,</a:t>
            </a:r>
          </a:p>
          <a:p>
            <a:pPr algn="ctr"/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SECONDARIA</a:t>
            </a:r>
          </a:p>
        </p:txBody>
      </p:sp>
      <p:cxnSp>
        <p:nvCxnSpPr>
          <p:cNvPr id="23" name="Connettore 2 22"/>
          <p:cNvCxnSpPr/>
          <p:nvPr/>
        </p:nvCxnSpPr>
        <p:spPr>
          <a:xfrm rot="16200000" flipH="1">
            <a:off x="6934013" y="4638886"/>
            <a:ext cx="1157258" cy="233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Connettore 4 16"/>
          <p:cNvCxnSpPr/>
          <p:nvPr/>
        </p:nvCxnSpPr>
        <p:spPr>
          <a:xfrm rot="5400000">
            <a:off x="1187624" y="908720"/>
            <a:ext cx="1728192" cy="1152128"/>
          </a:xfrm>
          <a:prstGeom prst="bentConnector3">
            <a:avLst>
              <a:gd name="adj1" fmla="val -506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Connettore 4 20"/>
          <p:cNvCxnSpPr/>
          <p:nvPr/>
        </p:nvCxnSpPr>
        <p:spPr>
          <a:xfrm rot="16200000" flipH="1">
            <a:off x="6048164" y="1160748"/>
            <a:ext cx="1872208" cy="792088"/>
          </a:xfrm>
          <a:prstGeom prst="bentConnector3">
            <a:avLst>
              <a:gd name="adj1" fmla="val -321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Connettore 4 28"/>
          <p:cNvCxnSpPr/>
          <p:nvPr/>
        </p:nvCxnSpPr>
        <p:spPr>
          <a:xfrm flipV="1">
            <a:off x="2987824" y="2348880"/>
            <a:ext cx="576064" cy="216024"/>
          </a:xfrm>
          <a:prstGeom prst="bentConnector3">
            <a:avLst>
              <a:gd name="adj1" fmla="val -5316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Connettore 4 34"/>
          <p:cNvCxnSpPr/>
          <p:nvPr/>
        </p:nvCxnSpPr>
        <p:spPr>
          <a:xfrm rot="10800000">
            <a:off x="5796136" y="2348880"/>
            <a:ext cx="648072" cy="432048"/>
          </a:xfrm>
          <a:prstGeom prst="bentConnector3">
            <a:avLst>
              <a:gd name="adj1" fmla="val -3445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Connettore 4 44"/>
          <p:cNvCxnSpPr/>
          <p:nvPr/>
        </p:nvCxnSpPr>
        <p:spPr>
          <a:xfrm rot="5400000" flipH="1" flipV="1">
            <a:off x="3527884" y="5409220"/>
            <a:ext cx="864096" cy="792088"/>
          </a:xfrm>
          <a:prstGeom prst="bentConnector3">
            <a:avLst>
              <a:gd name="adj1" fmla="val -4514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Forma 47"/>
          <p:cNvCxnSpPr>
            <a:endCxn id="6" idx="2"/>
          </p:cNvCxnSpPr>
          <p:nvPr/>
        </p:nvCxnSpPr>
        <p:spPr>
          <a:xfrm rot="10800000">
            <a:off x="4860032" y="5373216"/>
            <a:ext cx="1149848" cy="91957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>
            <a:off x="4716016" y="306896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rtoefficace.linxedizioni.it/files/2012/05/puzz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96" y="54558"/>
            <a:ext cx="1800200" cy="154017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169831" y="548680"/>
            <a:ext cx="6821676" cy="58477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MACROTEMATICHE D’ISTITUTO</a:t>
            </a:r>
            <a:endParaRPr lang="it-IT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99592" y="1592480"/>
            <a:ext cx="8045812" cy="507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8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LEGALITA’</a:t>
            </a:r>
          </a:p>
          <a:p>
            <a:pPr marL="285750" indent="-285750"/>
            <a:endParaRPr lang="it-IT" sz="2400" b="1" dirty="0" smtClean="0"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8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AMBIENTE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400" b="1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MULTICULTURALITA’ E INCLUSIONE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4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800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CONSAPEVOLEZZA DEL SE’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400" b="1" dirty="0" smtClean="0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  (ACCOGLIENZA, AFFETTIVITA’/CAMBIAMENTI, ORIENTAMENTO)</a:t>
            </a:r>
          </a:p>
          <a:p>
            <a:pPr marL="285750" indent="-285750"/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ESPRESSIONE CULTURALE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(ARTE, SPORT E MUSICA)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52405" y="548680"/>
            <a:ext cx="5166992" cy="70788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TRAGUARDI  PER  LO  SVILUPPO  </a:t>
            </a:r>
          </a:p>
          <a:p>
            <a:r>
              <a:rPr lang="it-IT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DELLE COMPETENZE</a:t>
            </a:r>
            <a:endParaRPr lang="it-IT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flipH="1">
            <a:off x="395536" y="3429000"/>
            <a:ext cx="85689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Tutto ciò che si fa nella scuola: curriculare, extracurriculare,  è finalizzato a creare lo sviluppo delle competenze previste dalle 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INDICAZIONI NAZIONALI</a:t>
            </a: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Tali traguardi rappresentano degli esempi ineludibili per gli insegnanti, indicano le piste culturali e didattiche da percorrere e aiutano a finalizzare l’azione educativa allo sviluppo integrale dell’allievo.</a:t>
            </a:r>
          </a:p>
          <a:p>
            <a:r>
              <a:rPr lang="it-IT" sz="2400" b="1" dirty="0" smtClean="0"/>
              <a:t>                                   </a:t>
            </a:r>
            <a:endParaRPr lang="it-IT" sz="2400" b="1" dirty="0"/>
          </a:p>
        </p:txBody>
      </p:sp>
      <p:pic>
        <p:nvPicPr>
          <p:cNvPr id="43010" name="Picture 2" descr="C:\Users\Giancarlo\Desktop\POF 2014\logo indicazioni 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80853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539552" y="260648"/>
            <a:ext cx="8424936" cy="635922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parajita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TRAGUARDI DA RAGGIUNGERE </a:t>
            </a:r>
            <a:endParaRPr kumimoji="0" lang="it-IT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kern="1400" dirty="0">
                <a:solidFill>
                  <a:srgbClr val="000000"/>
                </a:solidFill>
                <a:latin typeface="Verdana"/>
              </a:rPr>
              <a:t> </a:t>
            </a:r>
            <a:endParaRPr lang="it-IT" sz="2000" kern="1400" dirty="0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19000"/>
              </a:lnSpc>
            </a:pPr>
            <a:r>
              <a:rPr lang="it-IT" sz="1400" b="1" kern="1400" dirty="0">
                <a:solidFill>
                  <a:srgbClr val="000000"/>
                </a:solidFill>
                <a:latin typeface="Verdana"/>
              </a:rPr>
              <a:t>Nella </a:t>
            </a:r>
            <a:r>
              <a:rPr lang="it-IT" sz="1400" b="1" i="1" kern="1400" dirty="0">
                <a:solidFill>
                  <a:srgbClr val="B52EFF"/>
                </a:solidFill>
                <a:latin typeface="Verdana"/>
              </a:rPr>
              <a:t>Scuola dell’Infanzia </a:t>
            </a:r>
            <a:r>
              <a:rPr lang="it-IT" sz="1400" b="1" kern="1400" dirty="0">
                <a:solidFill>
                  <a:srgbClr val="000000"/>
                </a:solidFill>
                <a:latin typeface="Verdana"/>
              </a:rPr>
              <a:t>promuovere lo sviluppo dell’identità, dell’autonomia, della competenza e della cittadinanza.</a:t>
            </a:r>
            <a:endParaRPr lang="it-IT" sz="1400" kern="1400" dirty="0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19000"/>
              </a:lnSpc>
            </a:pPr>
            <a:r>
              <a:rPr lang="it-IT" sz="1400" b="1" kern="1400" dirty="0">
                <a:solidFill>
                  <a:srgbClr val="000000"/>
                </a:solidFill>
                <a:latin typeface="Verdana"/>
              </a:rPr>
              <a:t> </a:t>
            </a:r>
            <a:endParaRPr lang="it-IT" sz="1400" kern="1400" dirty="0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it-IT" sz="1400" b="1" kern="1400" dirty="0">
                <a:solidFill>
                  <a:srgbClr val="000000"/>
                </a:solidFill>
                <a:latin typeface="Verdana"/>
              </a:rPr>
              <a:t>Nella </a:t>
            </a:r>
            <a:r>
              <a:rPr lang="it-IT" sz="1400" b="1" i="1" kern="1400" dirty="0">
                <a:solidFill>
                  <a:srgbClr val="1733FF"/>
                </a:solidFill>
                <a:latin typeface="Verdana"/>
              </a:rPr>
              <a:t>Scuola Primaria </a:t>
            </a:r>
            <a:r>
              <a:rPr lang="it-IT" sz="1400" b="1" kern="1400" dirty="0">
                <a:solidFill>
                  <a:srgbClr val="000000"/>
                </a:solidFill>
                <a:latin typeface="Verdana"/>
              </a:rPr>
              <a:t>un progressivo, unitario, coordinato processo di alfabetizzazione culturale degli alunni promuovendone lo sviluppo personale e sociale.</a:t>
            </a:r>
            <a:endParaRPr lang="it-IT" sz="1400" kern="1400" dirty="0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it-IT" sz="1400" b="1" kern="1400" dirty="0">
                <a:solidFill>
                  <a:srgbClr val="000000"/>
                </a:solidFill>
                <a:latin typeface="Verdana"/>
              </a:rPr>
              <a:t>Nella</a:t>
            </a:r>
            <a:r>
              <a:rPr lang="it-IT" sz="1400" b="1" kern="1400" dirty="0">
                <a:solidFill>
                  <a:srgbClr val="000080"/>
                </a:solidFill>
                <a:latin typeface="Verdana"/>
              </a:rPr>
              <a:t> </a:t>
            </a:r>
            <a:r>
              <a:rPr lang="it-IT" sz="1400" b="1" i="1" kern="1400" dirty="0">
                <a:solidFill>
                  <a:srgbClr val="FF0300"/>
                </a:solidFill>
                <a:latin typeface="Verdana"/>
              </a:rPr>
              <a:t>Scuola Secondaria di I grado </a:t>
            </a:r>
            <a:r>
              <a:rPr lang="it-IT" sz="1400" b="1" kern="1400" dirty="0">
                <a:solidFill>
                  <a:srgbClr val="000000"/>
                </a:solidFill>
                <a:latin typeface="Verdana"/>
              </a:rPr>
              <a:t>la sistemazione organica di conoscenze, abilità e competenze degli alunni in funzione della propria identità e del proprio progetto di vita</a:t>
            </a:r>
            <a:r>
              <a:rPr lang="it-IT" sz="1400" b="1" kern="1400" dirty="0">
                <a:solidFill>
                  <a:srgbClr val="000080"/>
                </a:solidFill>
                <a:latin typeface="Verdana"/>
              </a:rPr>
              <a:t>.</a:t>
            </a:r>
            <a:endParaRPr lang="it-IT" sz="1400" kern="1400" dirty="0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it-IT" sz="1400" kern="1400" dirty="0">
                <a:solidFill>
                  <a:srgbClr val="000000"/>
                </a:solidFill>
                <a:latin typeface="Constantia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6273800" y="6375400"/>
            <a:ext cx="2870200" cy="4889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>
              <a:buNone/>
            </a:pPr>
            <a:endParaRPr lang="it-IT" sz="1800" b="1" kern="10" spc="0" dirty="0">
              <a:ln w="14605">
                <a:solidFill>
                  <a:srgbClr val="C0504D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E5B8B7">
                      <a:gamma/>
                      <a:tint val="30980"/>
                      <a:invGamma/>
                    </a:srgbClr>
                  </a:gs>
                  <a:gs pos="100000">
                    <a:srgbClr val="E5B8B7"/>
                  </a:gs>
                </a:gsLst>
                <a:lin ang="5400000" scaled="1"/>
              </a:gradFill>
              <a:effectLst>
                <a:outerShdw dist="29783" dir="6914402" algn="ctr" rotWithShape="0">
                  <a:srgbClr val="7F7F7F">
                    <a:alpha val="5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168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1145</Words>
  <Application>Microsoft Office PowerPoint</Application>
  <PresentationFormat>Presentazione su schermo (4:3)</PresentationFormat>
  <Paragraphs>207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Filo</vt:lpstr>
      <vt:lpstr>Template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NOSTRE INFRASTRUTTURE</vt:lpstr>
      <vt:lpstr>CAMPI DA CALCETTO E PALLAVVOLO</vt:lpstr>
      <vt:lpstr>IN PROGRAMMA LA  REALIZZAZIONE DI SALE MUTIFUNZIONALI</vt:lpstr>
      <vt:lpstr>I NOSTRI PLESSI</vt:lpstr>
      <vt:lpstr>Presentazione standard di PowerPoint</vt:lpstr>
      <vt:lpstr> </vt:lpstr>
      <vt:lpstr>GRANDE NOVITA’ PER IL PROSSIMO  ANNO SCOLASTICO 2017-2018</vt:lpstr>
      <vt:lpstr>OLIMPIADI «CITTA’ DI MARCIANISE» PRIMA EDIZIONE</vt:lpstr>
      <vt:lpstr>Presentazione standard di PowerPoint</vt:lpstr>
      <vt:lpstr>CHE BELLO ANDARE A SCUOLA!  E ……..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Chiara</dc:creator>
  <cp:lastModifiedBy>Acer</cp:lastModifiedBy>
  <cp:revision>148</cp:revision>
  <dcterms:created xsi:type="dcterms:W3CDTF">2013-10-15T13:44:21Z</dcterms:created>
  <dcterms:modified xsi:type="dcterms:W3CDTF">2017-01-13T20:15:42Z</dcterms:modified>
</cp:coreProperties>
</file>